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embeddedFontLst>
    <p:embeddedFont>
      <p:font typeface="Play" panose="020B0604020202020204" charset="0"/>
      <p:regular r:id="rId15"/>
      <p:bold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3" roundtripDataSignature="AMtx7mjFlvuudRqlX7LvO1BzevfCS511f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4D3646E-9408-41B5-875E-DD6B0D41C685}">
  <a:tblStyle styleId="{54D3646E-9408-41B5-875E-DD6B0D41C685}" styleName="Table_0">
    <a:wholeTbl>
      <a:tcTxStyle b="off" i="off">
        <a:font>
          <a:latin typeface="Aptos"/>
          <a:ea typeface="Aptos"/>
          <a:cs typeface="Aptos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9EC"/>
          </a:solidFill>
        </a:fill>
      </a:tcStyle>
    </a:wholeTbl>
    <a:band1H>
      <a:tcTxStyle/>
      <a:tcStyle>
        <a:tcBdr/>
        <a:fill>
          <a:solidFill>
            <a:srgbClr val="CAD1D8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1D8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ptos"/>
          <a:ea typeface="Aptos"/>
          <a:cs typeface="Aptos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ptos"/>
          <a:ea typeface="Aptos"/>
          <a:cs typeface="Aptos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ptos"/>
          <a:ea typeface="Aptos"/>
          <a:cs typeface="Aptos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ptos"/>
          <a:ea typeface="Aptos"/>
          <a:cs typeface="Aptos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8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customschemas.google.com/relationships/presentationmetadata" Target="metadata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4DAEDF05-B3A9-162E-2FC6-996DD88FDC6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86FAA86D-99B9-4F9E-8F90-46D1AD95562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47EDCA-39CF-414A-94C8-972E85296BE8}" type="datetimeFigureOut">
              <a:rPr lang="pl-PL" smtClean="0"/>
              <a:t>23.09.2024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927912B3-9F3C-A163-EF79-057D1FEC95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2EF5537-53DB-5370-251B-1A1774248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39E04A-1A2B-43D2-846B-3BFF11F766E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760503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B050D7B9-D14E-B388-C1C6-4082F88BA13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11B8443C-47C7-2F94-2B97-C5D61D41CD9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49F7001D-2FEA-3FC1-1313-DC492938FCC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133774D9-CA11-0D92-19D4-6F307A966AF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F9C4C9B9-BC70-9FC7-19E1-DE889F67453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4</a:t>
            </a:fld>
            <a:endParaRPr/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E5C549CD-5627-1665-4BE9-6B03AA38F38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7D67CADF-2389-3074-EB8C-B02304764ED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3A5FA26D-0D6D-5387-8637-358986075B6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7</a:t>
            </a:fld>
            <a:endParaRPr/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117BBD84-F617-5812-C2E6-C347655F186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8</a:t>
            </a:fld>
            <a:endParaRPr/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30BA0C6D-6F7C-8CE0-B7EA-06D0D5265A4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9</a:t>
            </a:fld>
            <a:endParaRPr/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FB3E0B80-7B13-E59B-2DB0-270932DCD88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tekst pionowy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pionowy i teks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główek sekcji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wa elementy zawartości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ównanie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lko tytuł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y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wartość z podpisem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az z podpisem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tedi.prz.edu.pl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tedi.prz.edu.pl/" TargetMode="External"/><Relationship Id="rId3" Type="http://schemas.openxmlformats.org/officeDocument/2006/relationships/hyperlink" Target="mailto:rwdowik@prz.edu.pl" TargetMode="Externa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://tedi.prz.edu.pl/" TargetMode="Externa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edi.prz.edu.pl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tedi.prz.edu.pl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edi.prz.edu.pl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tedi.prz.edu.pl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tedi.prz.edu.pl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tedi.prz.edu.pl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tedi.prz.edu.pl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tedi.prz.edu.pl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"/>
          <p:cNvSpPr/>
          <p:nvPr/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6862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"/>
          <p:cNvSpPr txBox="1">
            <a:spLocks noGrp="1"/>
          </p:cNvSpPr>
          <p:nvPr>
            <p:ph type="ctrTitle"/>
          </p:nvPr>
        </p:nvSpPr>
        <p:spPr>
          <a:xfrm>
            <a:off x="844578" y="422995"/>
            <a:ext cx="5855591" cy="3692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DA2"/>
              </a:buClr>
              <a:buSzPts val="4000"/>
              <a:buFont typeface="Play"/>
              <a:buNone/>
            </a:pPr>
            <a:r>
              <a:rPr lang="pl-PL" sz="4000" b="1" dirty="0">
                <a:solidFill>
                  <a:srgbClr val="034DA2"/>
                </a:solidFill>
                <a:latin typeface="Play" panose="020B0604020202020204" charset="0"/>
              </a:rPr>
              <a:t>TEDI: </a:t>
            </a:r>
            <a:r>
              <a:rPr lang="pl-PL" sz="4000" b="1" dirty="0" err="1">
                <a:solidFill>
                  <a:srgbClr val="034DA2"/>
                </a:solidFill>
                <a:latin typeface="Play" panose="020B0604020202020204" charset="0"/>
              </a:rPr>
              <a:t>Teamwork-based</a:t>
            </a:r>
            <a:r>
              <a:rPr lang="pl-PL" sz="4000" b="1" dirty="0">
                <a:solidFill>
                  <a:srgbClr val="034DA2"/>
                </a:solidFill>
                <a:latin typeface="Play" panose="020B0604020202020204" charset="0"/>
              </a:rPr>
              <a:t> </a:t>
            </a:r>
            <a:r>
              <a:rPr lang="pl-PL" sz="4000" b="1" dirty="0" err="1">
                <a:solidFill>
                  <a:srgbClr val="034DA2"/>
                </a:solidFill>
                <a:latin typeface="Play" panose="020B0604020202020204" charset="0"/>
              </a:rPr>
              <a:t>education</a:t>
            </a:r>
            <a:r>
              <a:rPr lang="pl-PL" sz="4000" b="1" dirty="0">
                <a:solidFill>
                  <a:srgbClr val="034DA2"/>
                </a:solidFill>
                <a:latin typeface="Play" panose="020B0604020202020204" charset="0"/>
              </a:rPr>
              <a:t> and </a:t>
            </a:r>
            <a:r>
              <a:rPr lang="pl-PL" sz="4000" b="1" dirty="0" err="1">
                <a:solidFill>
                  <a:srgbClr val="034DA2"/>
                </a:solidFill>
                <a:latin typeface="Play" panose="020B0604020202020204" charset="0"/>
              </a:rPr>
              <a:t>digitalization</a:t>
            </a:r>
            <a:r>
              <a:rPr lang="pl-PL" sz="4000" b="1" dirty="0">
                <a:solidFill>
                  <a:srgbClr val="034DA2"/>
                </a:solidFill>
                <a:latin typeface="Play" panose="020B0604020202020204" charset="0"/>
              </a:rPr>
              <a:t> as </a:t>
            </a:r>
            <a:r>
              <a:rPr lang="pl-PL" sz="4000" b="1" dirty="0" err="1">
                <a:solidFill>
                  <a:srgbClr val="034DA2"/>
                </a:solidFill>
                <a:latin typeface="Play" panose="020B0604020202020204" charset="0"/>
              </a:rPr>
              <a:t>an</a:t>
            </a:r>
            <a:r>
              <a:rPr lang="pl-PL" sz="4000" b="1" dirty="0">
                <a:solidFill>
                  <a:srgbClr val="034DA2"/>
                </a:solidFill>
                <a:latin typeface="Play" panose="020B0604020202020204" charset="0"/>
              </a:rPr>
              <a:t> </a:t>
            </a:r>
            <a:r>
              <a:rPr lang="pl-PL" sz="4000" b="1" dirty="0" err="1">
                <a:solidFill>
                  <a:srgbClr val="034DA2"/>
                </a:solidFill>
                <a:latin typeface="Play" panose="020B0604020202020204" charset="0"/>
              </a:rPr>
              <a:t>approach</a:t>
            </a:r>
            <a:r>
              <a:rPr lang="pl-PL" sz="4000" b="1" dirty="0">
                <a:solidFill>
                  <a:srgbClr val="034DA2"/>
                </a:solidFill>
                <a:latin typeface="Play" panose="020B0604020202020204" charset="0"/>
              </a:rPr>
              <a:t> for the </a:t>
            </a:r>
            <a:r>
              <a:rPr lang="pl-PL" sz="4000" b="1" dirty="0" err="1">
                <a:solidFill>
                  <a:srgbClr val="034DA2"/>
                </a:solidFill>
                <a:latin typeface="Play" panose="020B0604020202020204" charset="0"/>
              </a:rPr>
              <a:t>interdisciplinary</a:t>
            </a:r>
            <a:r>
              <a:rPr lang="pl-PL" sz="4000" b="1" dirty="0">
                <a:solidFill>
                  <a:srgbClr val="034DA2"/>
                </a:solidFill>
                <a:latin typeface="Play" panose="020B0604020202020204" charset="0"/>
              </a:rPr>
              <a:t> engineering </a:t>
            </a:r>
            <a:r>
              <a:rPr lang="pl-PL" sz="4000" b="1" dirty="0" err="1">
                <a:solidFill>
                  <a:srgbClr val="034DA2"/>
                </a:solidFill>
                <a:latin typeface="Play" panose="020B0604020202020204" charset="0"/>
              </a:rPr>
              <a:t>training</a:t>
            </a:r>
            <a:endParaRPr sz="4000" b="1" dirty="0">
              <a:solidFill>
                <a:srgbClr val="034DA2"/>
              </a:solidFill>
              <a:latin typeface="Play" panose="020B0604020202020204" charset="0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6839958" y="5399395"/>
            <a:ext cx="467905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1st on-line </a:t>
            </a:r>
            <a:r>
              <a:rPr lang="pl-PL" sz="24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project</a:t>
            </a:r>
            <a:r>
              <a:rPr lang="pl-PL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management  </a:t>
            </a:r>
            <a:r>
              <a:rPr lang="pl-PL" sz="24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meeting</a:t>
            </a: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dirty="0">
                <a:solidFill>
                  <a:schemeClr val="dk1"/>
                </a:solidFill>
              </a:rPr>
              <a:t>24</a:t>
            </a:r>
            <a:r>
              <a:rPr lang="pl-PL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.09.2024</a:t>
            </a:r>
            <a:endParaRPr dirty="0"/>
          </a:p>
        </p:txBody>
      </p:sp>
      <p:pic>
        <p:nvPicPr>
          <p:cNvPr id="92" name="Google Shape;92;p1" descr="Obraz zawierający tekst, Czcionka, Jaskrawoniebieski, zrzut ekranu&#10;&#10;Opis wygenerowany automatyczni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189" y="4588991"/>
            <a:ext cx="5562600" cy="1167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9600" y="356250"/>
            <a:ext cx="5059775" cy="505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DA2"/>
              </a:buClr>
              <a:buSzPts val="4400"/>
              <a:buFont typeface="Play"/>
              <a:buNone/>
            </a:pPr>
            <a:r>
              <a:rPr lang="pl-PL" sz="4000" b="1" dirty="0" err="1">
                <a:solidFill>
                  <a:srgbClr val="034DA2"/>
                </a:solidFill>
              </a:rPr>
              <a:t>Slide</a:t>
            </a:r>
            <a:r>
              <a:rPr lang="pl-PL" sz="4000" b="1" dirty="0">
                <a:solidFill>
                  <a:srgbClr val="034DA2"/>
                </a:solidFill>
              </a:rPr>
              <a:t> </a:t>
            </a:r>
            <a:r>
              <a:rPr lang="pl-PL" sz="4000" b="1" dirty="0" err="1">
                <a:solidFill>
                  <a:srgbClr val="034DA2"/>
                </a:solidFill>
              </a:rPr>
              <a:t>topic</a:t>
            </a:r>
            <a:r>
              <a:rPr lang="pl-PL" sz="4000" b="1" dirty="0">
                <a:solidFill>
                  <a:srgbClr val="034DA2"/>
                </a:solidFill>
              </a:rPr>
              <a:t> (40 </a:t>
            </a:r>
            <a:r>
              <a:rPr lang="pl-PL" sz="4000" b="1" dirty="0" err="1">
                <a:solidFill>
                  <a:srgbClr val="034DA2"/>
                </a:solidFill>
              </a:rPr>
              <a:t>points</a:t>
            </a:r>
            <a:r>
              <a:rPr lang="pl-PL" sz="4000" b="1" dirty="0">
                <a:solidFill>
                  <a:srgbClr val="034DA2"/>
                </a:solidFill>
              </a:rPr>
              <a:t>)</a:t>
            </a:r>
            <a:endParaRPr sz="4000" dirty="0"/>
          </a:p>
        </p:txBody>
      </p:sp>
      <p:sp>
        <p:nvSpPr>
          <p:cNvPr id="178" name="Google Shape;178;p10"/>
          <p:cNvSpPr txBox="1">
            <a:spLocks noGrp="1"/>
          </p:cNvSpPr>
          <p:nvPr>
            <p:ph type="body" idx="1"/>
          </p:nvPr>
        </p:nvSpPr>
        <p:spPr>
          <a:xfrm>
            <a:off x="723900" y="2851945"/>
            <a:ext cx="10515600" cy="179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pl-PL" sz="1800" b="1" dirty="0" err="1"/>
              <a:t>Exemplary</a:t>
            </a:r>
            <a:r>
              <a:rPr lang="pl-PL" sz="1800" b="1" dirty="0"/>
              <a:t> </a:t>
            </a:r>
            <a:r>
              <a:rPr lang="pl-PL" sz="1800" b="1" dirty="0" err="1"/>
              <a:t>points</a:t>
            </a:r>
            <a:r>
              <a:rPr lang="pl-PL" sz="1800" b="1" dirty="0"/>
              <a:t>: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pl-PL" sz="1800" b="1" dirty="0" err="1"/>
              <a:t>An</a:t>
            </a:r>
            <a:r>
              <a:rPr lang="pl-PL" sz="1800" b="1" dirty="0"/>
              <a:t> </a:t>
            </a:r>
            <a:r>
              <a:rPr lang="pl-PL" sz="1800" b="1" dirty="0" err="1"/>
              <a:t>academic</a:t>
            </a:r>
            <a:r>
              <a:rPr lang="pl-PL" sz="1800" b="1" dirty="0"/>
              <a:t> </a:t>
            </a:r>
            <a:r>
              <a:rPr lang="pl-PL" sz="1800" b="1" dirty="0" err="1"/>
              <a:t>book</a:t>
            </a:r>
            <a:r>
              <a:rPr lang="pl-PL" sz="1800" b="1" dirty="0"/>
              <a:t> and </a:t>
            </a:r>
            <a:r>
              <a:rPr lang="pl-PL" sz="1800" b="1" dirty="0" err="1"/>
              <a:t>training</a:t>
            </a:r>
            <a:r>
              <a:rPr lang="pl-PL" sz="1800" b="1" dirty="0"/>
              <a:t> materials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pl-PL" sz="1800" b="1" dirty="0"/>
              <a:t>E-learning materials </a:t>
            </a:r>
            <a:r>
              <a:rPr lang="pl-PL" sz="1800" b="1" dirty="0" err="1"/>
              <a:t>developed</a:t>
            </a:r>
            <a:r>
              <a:rPr lang="pl-PL" sz="1800" b="1" dirty="0"/>
              <a:t> on the </a:t>
            </a:r>
            <a:r>
              <a:rPr lang="pl-PL" sz="1800" b="1" dirty="0" err="1"/>
              <a:t>basis</a:t>
            </a:r>
            <a:r>
              <a:rPr lang="pl-PL" sz="1800" b="1" dirty="0"/>
              <a:t> of </a:t>
            </a:r>
            <a:r>
              <a:rPr lang="pl-PL" sz="1800" b="1" dirty="0" err="1"/>
              <a:t>training</a:t>
            </a:r>
            <a:r>
              <a:rPr lang="pl-PL" sz="1800" b="1" dirty="0"/>
              <a:t> </a:t>
            </a:r>
            <a:r>
              <a:rPr lang="pl-PL" sz="1800" b="1" dirty="0" err="1"/>
              <a:t>contents</a:t>
            </a:r>
            <a:endParaRPr sz="1800" b="1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pl-PL" sz="1800" b="1" dirty="0" err="1"/>
              <a:t>Presentations</a:t>
            </a:r>
            <a:r>
              <a:rPr lang="pl-PL" sz="1800" b="1" dirty="0"/>
              <a:t>, data and </a:t>
            </a:r>
            <a:r>
              <a:rPr lang="pl-PL" sz="1800" b="1" dirty="0" err="1"/>
              <a:t>results</a:t>
            </a:r>
            <a:r>
              <a:rPr lang="pl-PL" sz="1800" b="1" dirty="0"/>
              <a:t> </a:t>
            </a:r>
            <a:r>
              <a:rPr lang="pl-PL" sz="1800" b="1" dirty="0" err="1"/>
              <a:t>worked</a:t>
            </a:r>
            <a:r>
              <a:rPr lang="pl-PL" sz="1800" b="1" dirty="0"/>
              <a:t> out in the </a:t>
            </a:r>
            <a:r>
              <a:rPr lang="pl-PL" sz="1800" b="1" dirty="0" err="1"/>
              <a:t>trainings</a:t>
            </a:r>
            <a:endParaRPr sz="1800" b="1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pl-PL" sz="1800" b="1" dirty="0" err="1"/>
              <a:t>Webpage</a:t>
            </a:r>
            <a:endParaRPr sz="1800" b="1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pl-PL" sz="1800" b="1" dirty="0"/>
              <a:t>Feedback </a:t>
            </a:r>
            <a:r>
              <a:rPr lang="pl-PL" sz="1800" b="1" dirty="0" err="1"/>
              <a:t>methodology</a:t>
            </a:r>
            <a:r>
              <a:rPr lang="pl-PL" sz="1800" b="1" dirty="0"/>
              <a:t> (18 </a:t>
            </a:r>
            <a:r>
              <a:rPr lang="pl-PL" sz="1800" b="1" dirty="0" err="1"/>
              <a:t>points</a:t>
            </a:r>
            <a:r>
              <a:rPr lang="pl-PL" sz="1800" b="1" dirty="0"/>
              <a:t>)</a:t>
            </a:r>
            <a:endParaRPr dirty="0"/>
          </a:p>
        </p:txBody>
      </p:sp>
      <p:sp>
        <p:nvSpPr>
          <p:cNvPr id="179" name="Google Shape;179;p10"/>
          <p:cNvSpPr txBox="1"/>
          <p:nvPr/>
        </p:nvSpPr>
        <p:spPr>
          <a:xfrm>
            <a:off x="723900" y="1526382"/>
            <a:ext cx="10515600" cy="206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l-PL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Normal</a:t>
            </a:r>
            <a:r>
              <a:rPr lang="pl-PL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text</a:t>
            </a:r>
            <a:r>
              <a:rPr lang="pl-PL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pl-PL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Normal</a:t>
            </a:r>
            <a:r>
              <a:rPr lang="pl-PL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text.Normal</a:t>
            </a:r>
            <a:r>
              <a:rPr lang="pl-PL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text.Normal</a:t>
            </a:r>
            <a:r>
              <a:rPr lang="pl-PL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text</a:t>
            </a:r>
            <a:r>
              <a:rPr lang="pl-PL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l-PL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Normal</a:t>
            </a:r>
            <a:r>
              <a:rPr lang="pl-PL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text</a:t>
            </a:r>
            <a:r>
              <a:rPr lang="pl-PL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pl-PL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Normal</a:t>
            </a:r>
            <a:r>
              <a:rPr lang="pl-PL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text.Normal</a:t>
            </a:r>
            <a:r>
              <a:rPr lang="pl-PL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text.Normal</a:t>
            </a:r>
            <a:r>
              <a:rPr lang="pl-PL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text.Normal</a:t>
            </a:r>
            <a:r>
              <a:rPr lang="pl-PL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text</a:t>
            </a:r>
            <a:r>
              <a:rPr lang="pl-PL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l-PL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Normal</a:t>
            </a:r>
            <a:r>
              <a:rPr lang="pl-PL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text</a:t>
            </a:r>
            <a:r>
              <a:rPr lang="pl-PL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(18 </a:t>
            </a:r>
            <a:r>
              <a:rPr lang="pl-PL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points</a:t>
            </a:r>
            <a:r>
              <a:rPr lang="pl-PL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10" descr="Obraz zawierający projekt graficzny, Grafika&#10;&#10;Opis wygenerowany automatyczni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20125" y="983457"/>
            <a:ext cx="2466975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0"/>
          <p:cNvSpPr txBox="1"/>
          <p:nvPr/>
        </p:nvSpPr>
        <p:spPr>
          <a:xfrm>
            <a:off x="8620125" y="3501272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Figure X. Figure caption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82" name="Google Shape;182;p10"/>
          <p:cNvGraphicFramePr/>
          <p:nvPr/>
        </p:nvGraphicFramePr>
        <p:xfrm>
          <a:off x="8337552" y="4488023"/>
          <a:ext cx="3130500" cy="1483400"/>
        </p:xfrm>
        <a:graphic>
          <a:graphicData uri="http://schemas.openxmlformats.org/drawingml/2006/table">
            <a:tbl>
              <a:tblPr firstRow="1" bandRow="1">
                <a:noFill/>
                <a:tableStyleId>{54D3646E-9408-41B5-875E-DD6B0D41C685}</a:tableStyleId>
              </a:tblPr>
              <a:tblGrid>
                <a:gridCol w="7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2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2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2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3" name="Google Shape;183;p10"/>
          <p:cNvSpPr txBox="1"/>
          <p:nvPr/>
        </p:nvSpPr>
        <p:spPr>
          <a:xfrm>
            <a:off x="8620125" y="5971383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Table X. Table caption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oogle Shape;93;p1">
            <a:hlinkClick r:id="rId4"/>
            <a:extLst>
              <a:ext uri="{FF2B5EF4-FFF2-40B4-BE49-F238E27FC236}">
                <a16:creationId xmlns:a16="http://schemas.microsoft.com/office/drawing/2014/main" id="{17214AF4-DF7B-DE64-5E0F-5EA725A5437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980" y="5861900"/>
            <a:ext cx="900000" cy="9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1"/>
          <p:cNvSpPr txBox="1">
            <a:spLocks noGrp="1"/>
          </p:cNvSpPr>
          <p:nvPr>
            <p:ph type="body" idx="1"/>
          </p:nvPr>
        </p:nvSpPr>
        <p:spPr>
          <a:xfrm>
            <a:off x="502995" y="695881"/>
            <a:ext cx="5291663" cy="5166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pl-PL" sz="2600" b="1" dirty="0"/>
              <a:t>Author of the </a:t>
            </a:r>
            <a:r>
              <a:rPr lang="pl-PL" sz="2600" b="1" dirty="0" err="1"/>
              <a:t>presentation</a:t>
            </a:r>
            <a:r>
              <a:rPr lang="pl-PL" sz="2600" b="1" dirty="0"/>
              <a:t>: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pl-PL" sz="2600" b="1" dirty="0"/>
              <a:t>Roman Wdowik, </a:t>
            </a:r>
            <a:r>
              <a:rPr lang="pl-PL" sz="2600" b="1" dirty="0" err="1"/>
              <a:t>PhD</a:t>
            </a:r>
            <a:r>
              <a:rPr lang="pl-PL" sz="2600" b="1" dirty="0"/>
              <a:t>, </a:t>
            </a:r>
            <a:r>
              <a:rPr lang="pl-PL" sz="2600" b="1" dirty="0" err="1"/>
              <a:t>Eng</a:t>
            </a:r>
            <a:r>
              <a:rPr lang="pl-PL" sz="2600" b="1" dirty="0"/>
              <a:t>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pl-PL" sz="2600" b="1" u="sng" dirty="0">
                <a:solidFill>
                  <a:schemeClr val="hlink"/>
                </a:solidFill>
                <a:hlinkClick r:id="rId3"/>
              </a:rPr>
              <a:t>rwdowik@prz.edu.pl</a:t>
            </a:r>
            <a:endParaRPr sz="2600" b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800" b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800" b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pl-PL" sz="2900" b="1" dirty="0" err="1"/>
              <a:t>More</a:t>
            </a:r>
            <a:r>
              <a:rPr lang="pl-PL" sz="2900" b="1" dirty="0"/>
              <a:t> on </a:t>
            </a:r>
            <a:r>
              <a:rPr lang="pl-PL" sz="2900" b="1" dirty="0" err="1"/>
              <a:t>our</a:t>
            </a:r>
            <a:r>
              <a:rPr lang="pl-PL" sz="2900" b="1" dirty="0"/>
              <a:t> </a:t>
            </a:r>
            <a:r>
              <a:rPr lang="pl-PL" sz="2900" b="1" dirty="0" err="1"/>
              <a:t>webpage</a:t>
            </a:r>
            <a:r>
              <a:rPr lang="pl-PL" sz="2900" b="1" dirty="0"/>
              <a:t>: </a:t>
            </a:r>
            <a:r>
              <a:rPr lang="pl-PL" sz="2900" b="1" u="sng" dirty="0">
                <a:solidFill>
                  <a:schemeClr val="hlink"/>
                </a:solidFill>
                <a:hlinkClick r:id="rId4"/>
              </a:rPr>
              <a:t>http://tedi.prz.edu.pl</a:t>
            </a:r>
            <a:endParaRPr sz="2900" b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pl-PL" sz="2900" b="1" dirty="0" err="1"/>
              <a:t>Find</a:t>
            </a:r>
            <a:r>
              <a:rPr lang="pl-PL" sz="2900" b="1" dirty="0"/>
              <a:t> </a:t>
            </a:r>
            <a:r>
              <a:rPr lang="pl-PL" sz="2900" b="1" dirty="0" err="1"/>
              <a:t>us</a:t>
            </a:r>
            <a:r>
              <a:rPr lang="pl-PL" sz="2900" b="1" dirty="0"/>
              <a:t> </a:t>
            </a:r>
            <a:r>
              <a:rPr lang="pl-PL" sz="2900" b="1" dirty="0" err="1"/>
              <a:t>also</a:t>
            </a:r>
            <a:r>
              <a:rPr lang="pl-PL" sz="2900" b="1" dirty="0"/>
              <a:t> on: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200" b="0" i="0" dirty="0">
              <a:solidFill>
                <a:srgbClr val="26324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6324B"/>
              </a:buClr>
              <a:buSzPct val="100000"/>
              <a:buNone/>
            </a:pPr>
            <a:r>
              <a:rPr lang="pl-PL" sz="250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This</a:t>
            </a:r>
            <a:r>
              <a:rPr lang="pl-PL" sz="250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250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presentation</a:t>
            </a:r>
            <a:r>
              <a:rPr lang="pl-PL" sz="250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250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contains</a:t>
            </a:r>
            <a:r>
              <a:rPr lang="pl-PL" sz="250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250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graphical</a:t>
            </a:r>
            <a:r>
              <a:rPr lang="pl-PL" sz="250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250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contents</a:t>
            </a:r>
            <a:r>
              <a:rPr lang="pl-PL" sz="250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250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which</a:t>
            </a:r>
            <a:r>
              <a:rPr lang="pl-PL" sz="250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250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have</a:t>
            </a:r>
            <a:r>
              <a:rPr lang="pl-PL" sz="250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250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been</a:t>
            </a:r>
            <a:r>
              <a:rPr lang="pl-PL" sz="250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250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prepared</a:t>
            </a:r>
            <a:r>
              <a:rPr lang="pl-PL" sz="250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 by the </a:t>
            </a:r>
            <a:r>
              <a:rPr lang="pl-PL" sz="250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use</a:t>
            </a:r>
            <a:r>
              <a:rPr lang="pl-PL" sz="250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 of AI by openai.com. </a:t>
            </a:r>
            <a:r>
              <a:rPr lang="pl-PL" sz="250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Text</a:t>
            </a:r>
            <a:r>
              <a:rPr lang="pl-PL" sz="250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250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has</a:t>
            </a:r>
            <a:r>
              <a:rPr lang="pl-PL" sz="250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250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been</a:t>
            </a:r>
            <a:r>
              <a:rPr lang="pl-PL" sz="250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250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prepared</a:t>
            </a:r>
            <a:r>
              <a:rPr lang="pl-PL" sz="250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 by the </a:t>
            </a:r>
            <a:r>
              <a:rPr lang="pl-PL" sz="250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author</a:t>
            </a:r>
            <a:r>
              <a:rPr lang="pl-PL" sz="250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 of the </a:t>
            </a:r>
            <a:r>
              <a:rPr lang="pl-PL" sz="250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presentation</a:t>
            </a:r>
            <a:r>
              <a:rPr lang="pl-PL" sz="250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 on the </a:t>
            </a:r>
            <a:r>
              <a:rPr lang="pl-PL" sz="250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basis</a:t>
            </a:r>
            <a:r>
              <a:rPr lang="pl-PL" sz="250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 of the TEDI </a:t>
            </a:r>
            <a:r>
              <a:rPr lang="pl-PL" sz="250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project</a:t>
            </a:r>
            <a:r>
              <a:rPr lang="pl-PL" sz="250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250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proposal</a:t>
            </a:r>
            <a:r>
              <a:rPr lang="pl-PL" sz="250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250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statements</a:t>
            </a:r>
            <a:r>
              <a:rPr lang="pl-PL" sz="250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pl-PL" sz="250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Social</a:t>
            </a:r>
            <a:r>
              <a:rPr lang="pl-PL" sz="250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 media logos </a:t>
            </a:r>
            <a:r>
              <a:rPr lang="pl-PL" sz="250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are</a:t>
            </a:r>
            <a:r>
              <a:rPr lang="pl-PL" sz="250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250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shared</a:t>
            </a:r>
            <a:r>
              <a:rPr lang="pl-PL" sz="250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 by </a:t>
            </a:r>
            <a:r>
              <a:rPr lang="pl-PL" sz="250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their</a:t>
            </a:r>
            <a:r>
              <a:rPr lang="pl-PL" sz="250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250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owners</a:t>
            </a:r>
            <a:r>
              <a:rPr lang="pl-PL" sz="250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500" dirty="0">
              <a:solidFill>
                <a:srgbClr val="26324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6324B"/>
              </a:buClr>
              <a:buSzPct val="100000"/>
              <a:buNone/>
            </a:pPr>
            <a:r>
              <a:rPr lang="pl-PL" sz="2500" b="0" i="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Funded</a:t>
            </a:r>
            <a:r>
              <a:rPr lang="pl-PL" sz="2500" b="0" i="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 by the </a:t>
            </a:r>
            <a:r>
              <a:rPr lang="pl-PL" sz="2500" b="0" i="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European</a:t>
            </a:r>
            <a:r>
              <a:rPr lang="pl-PL" sz="2500" b="0" i="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 Union. </a:t>
            </a:r>
            <a:r>
              <a:rPr lang="pl-PL" sz="2500" b="0" i="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Views</a:t>
            </a:r>
            <a:r>
              <a:rPr lang="pl-PL" sz="2500" b="0" i="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pl-PL" sz="2500" b="0" i="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opinions</a:t>
            </a:r>
            <a:r>
              <a:rPr lang="pl-PL" sz="2500" b="0" i="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2500" b="0" i="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expressed</a:t>
            </a:r>
            <a:r>
              <a:rPr lang="pl-PL" sz="2500" b="0" i="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2500" b="0" i="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here</a:t>
            </a:r>
            <a:r>
              <a:rPr lang="pl-PL" sz="2500" b="0" i="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2500" b="0" i="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are</a:t>
            </a:r>
            <a:r>
              <a:rPr lang="pl-PL" sz="2500" b="0" i="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2500" b="0" i="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however</a:t>
            </a:r>
            <a:r>
              <a:rPr lang="pl-PL" sz="2500" b="0" i="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2500" b="0" i="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those</a:t>
            </a:r>
            <a:r>
              <a:rPr lang="pl-PL" sz="2500" b="0" i="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 of the </a:t>
            </a:r>
            <a:r>
              <a:rPr lang="pl-PL" sz="2500" b="0" i="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author</a:t>
            </a:r>
            <a:r>
              <a:rPr lang="pl-PL" sz="2500" b="0" i="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(s) </a:t>
            </a:r>
            <a:r>
              <a:rPr lang="pl-PL" sz="2500" b="0" i="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lang="pl-PL" sz="2500" b="0" i="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 and do not </a:t>
            </a:r>
            <a:r>
              <a:rPr lang="pl-PL" sz="2500" b="0" i="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necessarily</a:t>
            </a:r>
            <a:r>
              <a:rPr lang="pl-PL" sz="2500" b="0" i="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2500" b="0" i="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reflect</a:t>
            </a:r>
            <a:r>
              <a:rPr lang="pl-PL" sz="2500" b="0" i="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2500" b="0" i="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those</a:t>
            </a:r>
            <a:r>
              <a:rPr lang="pl-PL" sz="2500" b="0" i="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 of the </a:t>
            </a:r>
            <a:r>
              <a:rPr lang="pl-PL" sz="2500" b="0" i="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European</a:t>
            </a:r>
            <a:r>
              <a:rPr lang="pl-PL" sz="2500" b="0" i="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 Union </a:t>
            </a:r>
            <a:r>
              <a:rPr lang="pl-PL" sz="2500" b="0" i="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or</a:t>
            </a:r>
            <a:r>
              <a:rPr lang="pl-PL" sz="2500" b="0" i="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 the </a:t>
            </a:r>
            <a:r>
              <a:rPr lang="pl-PL" sz="250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National</a:t>
            </a:r>
            <a:r>
              <a:rPr lang="pl-PL" sz="250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250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Agency</a:t>
            </a:r>
            <a:r>
              <a:rPr lang="pl-PL" sz="2500" b="0" i="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pl-PL" sz="2500" b="0" i="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Neither</a:t>
            </a:r>
            <a:r>
              <a:rPr lang="pl-PL" sz="2500" b="0" i="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 the </a:t>
            </a:r>
            <a:r>
              <a:rPr lang="pl-PL" sz="2500" b="0" i="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European</a:t>
            </a:r>
            <a:r>
              <a:rPr lang="pl-PL" sz="2500" b="0" i="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 Union nor </a:t>
            </a:r>
            <a:r>
              <a:rPr lang="pl-PL" sz="250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pl-PL" sz="250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National</a:t>
            </a:r>
            <a:r>
              <a:rPr lang="pl-PL" sz="250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250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Agency</a:t>
            </a:r>
            <a:r>
              <a:rPr lang="pl-PL" sz="2500" b="0" i="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2500" b="0" i="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can</a:t>
            </a:r>
            <a:r>
              <a:rPr lang="pl-PL" sz="2500" b="0" i="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 be </a:t>
            </a:r>
            <a:r>
              <a:rPr lang="pl-PL" sz="2500" b="0" i="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held</a:t>
            </a:r>
            <a:r>
              <a:rPr lang="pl-PL" sz="2500" b="0" i="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2500" b="0" i="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responsible</a:t>
            </a:r>
            <a:r>
              <a:rPr lang="pl-PL" sz="2500" b="0" i="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 for </a:t>
            </a:r>
            <a:r>
              <a:rPr lang="pl-PL" sz="2500" b="0" i="0" dirty="0" err="1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them</a:t>
            </a:r>
            <a:r>
              <a:rPr lang="pl-PL" sz="2500" b="0" i="0" dirty="0">
                <a:solidFill>
                  <a:srgbClr val="26324B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500" b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8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800" dirty="0"/>
          </a:p>
        </p:txBody>
      </p:sp>
      <p:pic>
        <p:nvPicPr>
          <p:cNvPr id="190" name="Google Shape;190;p11" descr="Obraz zawierający zrzut ekranu, Czcionka, Grafika, logo&#10;&#10;Opis wygenerowany automatyczni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49958" y="4816746"/>
            <a:ext cx="423333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1" descr="Obraz zawierający symbol, logo, Grafika, Czcionka&#10;&#10;Opis wygenerowany automatyczni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57927" y="4821494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1" descr="Obraz zawierający czarne, ciemność&#10;&#10;Opis wygenerowany automatyczni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61968" y="4816746"/>
            <a:ext cx="352222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B1979229-87E9-0843-8342-DC5B71E5AA29}"/>
              </a:ext>
            </a:extLst>
          </p:cNvPr>
          <p:cNvSpPr/>
          <p:nvPr/>
        </p:nvSpPr>
        <p:spPr>
          <a:xfrm>
            <a:off x="6609031" y="1776338"/>
            <a:ext cx="462632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Thank</a:t>
            </a:r>
            <a:r>
              <a:rPr lang="pl-PL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pl-PL" sz="5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you</a:t>
            </a:r>
            <a:r>
              <a:rPr lang="pl-PL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br>
              <a:rPr lang="pl-PL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pl-PL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for </a:t>
            </a:r>
            <a:r>
              <a:rPr lang="pl-PL" sz="5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your</a:t>
            </a:r>
            <a:r>
              <a:rPr lang="pl-PL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pl-PL" sz="5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attention</a:t>
            </a:r>
            <a:r>
              <a:rPr lang="pl-PL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!</a:t>
            </a:r>
          </a:p>
        </p:txBody>
      </p:sp>
      <p:pic>
        <p:nvPicPr>
          <p:cNvPr id="6" name="Google Shape;93;p1">
            <a:hlinkClick r:id="rId8"/>
            <a:extLst>
              <a:ext uri="{FF2B5EF4-FFF2-40B4-BE49-F238E27FC236}">
                <a16:creationId xmlns:a16="http://schemas.microsoft.com/office/drawing/2014/main" id="{1E023254-E754-002E-FE01-469EB5F237C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0980" y="5861900"/>
            <a:ext cx="900000" cy="9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DA2"/>
              </a:buClr>
              <a:buSzPts val="4400"/>
              <a:buFont typeface="Play"/>
              <a:buNone/>
            </a:pPr>
            <a:r>
              <a:rPr lang="pl-PL" sz="4000" b="1" dirty="0">
                <a:solidFill>
                  <a:srgbClr val="034DA2"/>
                </a:solidFill>
                <a:latin typeface="Play"/>
                <a:ea typeface="Play"/>
                <a:cs typeface="Play"/>
                <a:sym typeface="Play"/>
              </a:rPr>
              <a:t>1st Project Meeting Agenda</a:t>
            </a:r>
            <a:endParaRPr sz="4000" dirty="0"/>
          </a:p>
        </p:txBody>
      </p:sp>
      <p:sp>
        <p:nvSpPr>
          <p:cNvPr id="99" name="Google Shape;99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DA2"/>
              </a:buClr>
              <a:buSzPts val="1800"/>
              <a:buNone/>
            </a:pPr>
            <a:r>
              <a:rPr lang="pl-PL" sz="1800" b="1" dirty="0" err="1">
                <a:solidFill>
                  <a:srgbClr val="034DA2"/>
                </a:solidFill>
              </a:rPr>
              <a:t>Date</a:t>
            </a:r>
            <a:r>
              <a:rPr lang="pl-PL" sz="1800" b="1" dirty="0">
                <a:solidFill>
                  <a:srgbClr val="034DA2"/>
                </a:solidFill>
              </a:rPr>
              <a:t>: </a:t>
            </a:r>
            <a:r>
              <a:rPr lang="pl-PL" sz="1800" b="1" dirty="0" err="1">
                <a:solidFill>
                  <a:srgbClr val="034DA2"/>
                </a:solidFill>
              </a:rPr>
              <a:t>Tuesday</a:t>
            </a:r>
            <a:r>
              <a:rPr lang="pl-PL" sz="1800" b="1" dirty="0">
                <a:solidFill>
                  <a:srgbClr val="034DA2"/>
                </a:solidFill>
              </a:rPr>
              <a:t>, 24th </a:t>
            </a:r>
            <a:r>
              <a:rPr lang="pl-PL" sz="1800" b="1" dirty="0" err="1">
                <a:solidFill>
                  <a:srgbClr val="034DA2"/>
                </a:solidFill>
              </a:rPr>
              <a:t>September</a:t>
            </a:r>
            <a:r>
              <a:rPr lang="pl-PL" sz="1800" b="1" dirty="0">
                <a:solidFill>
                  <a:srgbClr val="034DA2"/>
                </a:solidFill>
              </a:rPr>
              <a:t> 2024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34DA2"/>
              </a:buClr>
              <a:buSzPts val="1800"/>
              <a:buNone/>
            </a:pPr>
            <a:r>
              <a:rPr lang="pl-PL" sz="1800" b="1" dirty="0">
                <a:solidFill>
                  <a:srgbClr val="034DA2"/>
                </a:solidFill>
              </a:rPr>
              <a:t>Place: Microsoft </a:t>
            </a:r>
            <a:r>
              <a:rPr lang="pl-PL" sz="1800" b="1" dirty="0" err="1">
                <a:solidFill>
                  <a:srgbClr val="034DA2"/>
                </a:solidFill>
              </a:rPr>
              <a:t>Teams</a:t>
            </a:r>
            <a:endParaRPr sz="1800" b="1" dirty="0">
              <a:solidFill>
                <a:srgbClr val="034DA2"/>
              </a:solidFill>
            </a:endParaRPr>
          </a:p>
          <a:p>
            <a:pPr marL="727075" lvl="0" indent="0" algn="just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l-PL" sz="1800" b="1" dirty="0">
              <a:solidFill>
                <a:srgbClr val="034DA2"/>
              </a:solidFill>
              <a:ea typeface="Inter"/>
            </a:endParaRPr>
          </a:p>
          <a:p>
            <a:pPr marL="727075" lvl="0" indent="0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000" b="1" dirty="0">
                <a:latin typeface="+mj-lt"/>
                <a:ea typeface="Inter"/>
                <a:cs typeface="Inter"/>
                <a:sym typeface="Inter"/>
              </a:rPr>
              <a:t>10:00 - Project </a:t>
            </a:r>
            <a:r>
              <a:rPr lang="pl-PL" sz="2000" b="1" dirty="0" err="1">
                <a:latin typeface="+mj-lt"/>
                <a:ea typeface="Inter"/>
                <a:cs typeface="Inter"/>
                <a:sym typeface="Inter"/>
              </a:rPr>
              <a:t>presentation</a:t>
            </a:r>
            <a:r>
              <a:rPr lang="pl-PL" sz="2000" b="1" dirty="0">
                <a:latin typeface="+mj-lt"/>
                <a:ea typeface="Inter"/>
                <a:cs typeface="Inter"/>
                <a:sym typeface="Inter"/>
              </a:rPr>
              <a:t> by R. Wdowik</a:t>
            </a:r>
            <a:endParaRPr sz="2000" b="1" dirty="0">
              <a:latin typeface="+mj-lt"/>
              <a:ea typeface="Inter"/>
              <a:cs typeface="Inter"/>
              <a:sym typeface="Inter"/>
            </a:endParaRPr>
          </a:p>
          <a:p>
            <a:pPr marL="727075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000" b="1" dirty="0">
                <a:latin typeface="+mj-lt"/>
                <a:ea typeface="Inter"/>
                <a:cs typeface="Inter"/>
                <a:sym typeface="Inter"/>
              </a:rPr>
              <a:t>10:15 - </a:t>
            </a:r>
            <a:r>
              <a:rPr lang="pl-PL" sz="2000" b="1" dirty="0" err="1">
                <a:latin typeface="+mj-lt"/>
                <a:ea typeface="Inter"/>
                <a:cs typeface="Inter"/>
                <a:sym typeface="Inter"/>
              </a:rPr>
              <a:t>Discussion</a:t>
            </a:r>
            <a:r>
              <a:rPr lang="pl-PL" sz="2000" b="1" dirty="0">
                <a:latin typeface="+mj-lt"/>
                <a:ea typeface="Inter"/>
                <a:cs typeface="Inter"/>
                <a:sym typeface="Inter"/>
              </a:rPr>
              <a:t> on </a:t>
            </a:r>
            <a:r>
              <a:rPr lang="pl-PL" sz="2000" b="1" dirty="0" err="1">
                <a:latin typeface="+mj-lt"/>
                <a:ea typeface="Inter"/>
                <a:cs typeface="Inter"/>
                <a:sym typeface="Inter"/>
              </a:rPr>
              <a:t>administrative</a:t>
            </a:r>
            <a:r>
              <a:rPr lang="pl-PL" sz="2000" b="1" dirty="0">
                <a:latin typeface="+mj-lt"/>
                <a:ea typeface="Inter"/>
                <a:cs typeface="Inter"/>
                <a:sym typeface="Inter"/>
              </a:rPr>
              <a:t> </a:t>
            </a:r>
            <a:r>
              <a:rPr lang="pl-PL" sz="2000" b="1" dirty="0" err="1">
                <a:latin typeface="+mj-lt"/>
                <a:ea typeface="Inter"/>
                <a:cs typeface="Inter"/>
                <a:sym typeface="Inter"/>
              </a:rPr>
              <a:t>matters</a:t>
            </a:r>
            <a:r>
              <a:rPr lang="pl-PL" sz="2000" b="1" dirty="0">
                <a:latin typeface="+mj-lt"/>
                <a:ea typeface="Inter"/>
                <a:cs typeface="Inter"/>
                <a:sym typeface="Inter"/>
              </a:rPr>
              <a:t> by </a:t>
            </a:r>
            <a:r>
              <a:rPr lang="pl-PL" sz="2000" b="1" dirty="0" err="1">
                <a:latin typeface="+mj-lt"/>
                <a:ea typeface="Inter"/>
                <a:cs typeface="Inter"/>
                <a:sym typeface="Inter"/>
              </a:rPr>
              <a:t>all</a:t>
            </a:r>
            <a:r>
              <a:rPr lang="pl-PL" sz="2000" b="1" dirty="0">
                <a:latin typeface="+mj-lt"/>
                <a:ea typeface="Inter"/>
                <a:cs typeface="Inter"/>
                <a:sym typeface="Inter"/>
              </a:rPr>
              <a:t> </a:t>
            </a:r>
            <a:r>
              <a:rPr lang="pl-PL" sz="2000" b="1" dirty="0" err="1">
                <a:latin typeface="+mj-lt"/>
                <a:ea typeface="Inter"/>
                <a:cs typeface="Inter"/>
                <a:sym typeface="Inter"/>
              </a:rPr>
              <a:t>partners</a:t>
            </a:r>
            <a:endParaRPr sz="2000" b="1" dirty="0">
              <a:latin typeface="+mj-lt"/>
              <a:ea typeface="Inter"/>
              <a:cs typeface="Inter"/>
              <a:sym typeface="Inter"/>
            </a:endParaRPr>
          </a:p>
          <a:p>
            <a:pPr marL="727075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000" b="1" dirty="0">
                <a:latin typeface="+mj-lt"/>
                <a:ea typeface="Inter"/>
                <a:cs typeface="Inter"/>
                <a:sym typeface="Inter"/>
              </a:rPr>
              <a:t>10:45 - </a:t>
            </a:r>
            <a:r>
              <a:rPr lang="pl-PL" sz="2000" b="1" dirty="0" err="1">
                <a:latin typeface="+mj-lt"/>
                <a:ea typeface="Inter"/>
                <a:cs typeface="Inter"/>
                <a:sym typeface="Inter"/>
              </a:rPr>
              <a:t>Discussion</a:t>
            </a:r>
            <a:r>
              <a:rPr lang="pl-PL" sz="2000" b="1" dirty="0">
                <a:latin typeface="+mj-lt"/>
                <a:ea typeface="Inter"/>
                <a:cs typeface="Inter"/>
                <a:sym typeface="Inter"/>
              </a:rPr>
              <a:t> on </a:t>
            </a:r>
            <a:r>
              <a:rPr lang="pl-PL" sz="2000" b="1" dirty="0" err="1">
                <a:latin typeface="+mj-lt"/>
                <a:ea typeface="Inter"/>
                <a:cs typeface="Inter"/>
                <a:sym typeface="Inter"/>
              </a:rPr>
              <a:t>work</a:t>
            </a:r>
            <a:r>
              <a:rPr lang="pl-PL" sz="2000" b="1" dirty="0">
                <a:latin typeface="+mj-lt"/>
                <a:ea typeface="Inter"/>
                <a:cs typeface="Inter"/>
                <a:sym typeface="Inter"/>
              </a:rPr>
              <a:t> </a:t>
            </a:r>
            <a:r>
              <a:rPr lang="pl-PL" sz="2000" b="1" dirty="0" err="1">
                <a:latin typeface="+mj-lt"/>
                <a:ea typeface="Inter"/>
                <a:cs typeface="Inter"/>
                <a:sym typeface="Inter"/>
              </a:rPr>
              <a:t>package</a:t>
            </a:r>
            <a:r>
              <a:rPr lang="pl-PL" sz="2000" b="1" dirty="0">
                <a:latin typeface="+mj-lt"/>
                <a:ea typeface="Inter"/>
                <a:cs typeface="Inter"/>
                <a:sym typeface="Inter"/>
              </a:rPr>
              <a:t> </a:t>
            </a:r>
            <a:r>
              <a:rPr lang="pl-PL" sz="2000" b="1" dirty="0" err="1">
                <a:latin typeface="+mj-lt"/>
                <a:ea typeface="Inter"/>
                <a:cs typeface="Inter"/>
                <a:sym typeface="Inter"/>
              </a:rPr>
              <a:t>workload</a:t>
            </a:r>
            <a:r>
              <a:rPr lang="pl-PL" sz="2000" b="1" dirty="0">
                <a:latin typeface="+mj-lt"/>
                <a:ea typeface="Inter"/>
                <a:cs typeface="Inter"/>
                <a:sym typeface="Inter"/>
              </a:rPr>
              <a:t> </a:t>
            </a:r>
            <a:r>
              <a:rPr lang="pl-PL" sz="2000" b="1" dirty="0" err="1">
                <a:latin typeface="+mj-lt"/>
                <a:ea typeface="Inter"/>
                <a:cs typeface="Inter"/>
                <a:sym typeface="Inter"/>
              </a:rPr>
              <a:t>distribution</a:t>
            </a:r>
            <a:r>
              <a:rPr lang="pl-PL" sz="2000" b="1" dirty="0">
                <a:latin typeface="+mj-lt"/>
                <a:ea typeface="Inter"/>
                <a:cs typeface="Inter"/>
                <a:sym typeface="Inter"/>
              </a:rPr>
              <a:t> by </a:t>
            </a:r>
            <a:r>
              <a:rPr lang="pl-PL" sz="2000" b="1" dirty="0" err="1">
                <a:latin typeface="+mj-lt"/>
                <a:ea typeface="Inter"/>
                <a:cs typeface="Inter"/>
                <a:sym typeface="Inter"/>
              </a:rPr>
              <a:t>all</a:t>
            </a:r>
            <a:r>
              <a:rPr lang="pl-PL" sz="2000" b="1" dirty="0">
                <a:latin typeface="+mj-lt"/>
                <a:ea typeface="Inter"/>
                <a:cs typeface="Inter"/>
                <a:sym typeface="Inter"/>
              </a:rPr>
              <a:t> </a:t>
            </a:r>
            <a:r>
              <a:rPr lang="pl-PL" sz="2000" b="1" dirty="0" err="1">
                <a:latin typeface="+mj-lt"/>
                <a:ea typeface="Inter"/>
                <a:cs typeface="Inter"/>
                <a:sym typeface="Inter"/>
              </a:rPr>
              <a:t>partners</a:t>
            </a:r>
            <a:endParaRPr sz="2000" b="1" dirty="0">
              <a:latin typeface="+mj-lt"/>
              <a:ea typeface="Inter"/>
              <a:cs typeface="Inter"/>
              <a:sym typeface="Inter"/>
            </a:endParaRPr>
          </a:p>
          <a:p>
            <a:pPr marL="727075" lvl="0" indent="0" algn="just" rt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000" b="1" dirty="0">
                <a:latin typeface="+mj-lt"/>
                <a:ea typeface="Inter"/>
                <a:cs typeface="Inter"/>
                <a:sym typeface="Inter"/>
              </a:rPr>
              <a:t>11:30 - </a:t>
            </a:r>
            <a:r>
              <a:rPr lang="pl-PL" sz="2000" b="1" dirty="0" err="1">
                <a:latin typeface="+mj-lt"/>
                <a:ea typeface="Inter"/>
                <a:cs typeface="Inter"/>
                <a:sym typeface="Inter"/>
              </a:rPr>
              <a:t>Conclusions</a:t>
            </a:r>
            <a:endParaRPr sz="2700" b="1" dirty="0">
              <a:latin typeface="+mj-lt"/>
            </a:endParaRPr>
          </a:p>
        </p:txBody>
      </p:sp>
      <p:pic>
        <p:nvPicPr>
          <p:cNvPr id="6" name="Google Shape;93;p1">
            <a:hlinkClick r:id="rId3"/>
            <a:extLst>
              <a:ext uri="{FF2B5EF4-FFF2-40B4-BE49-F238E27FC236}">
                <a16:creationId xmlns:a16="http://schemas.microsoft.com/office/drawing/2014/main" id="{E1E2D78E-0803-BDA3-D365-824F7F64954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80" y="5861900"/>
            <a:ext cx="900000" cy="9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"/>
          <p:cNvSpPr/>
          <p:nvPr/>
        </p:nvSpPr>
        <p:spPr>
          <a:xfrm>
            <a:off x="3049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p3" descr="Obraz zawierający zrzut ekranu, piłka, kreskówka, sztuka&#10;&#10;Opis wygenerowany automatycznie"/>
          <p:cNvPicPr preferRelativeResize="0"/>
          <p:nvPr/>
        </p:nvPicPr>
        <p:blipFill rotWithShape="1">
          <a:blip r:embed="rId3">
            <a:alphaModFix/>
          </a:blip>
          <a:srcRect t="14826" b="14250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"/>
          <p:cNvSpPr/>
          <p:nvPr/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6862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3"/>
          <p:cNvSpPr txBox="1"/>
          <p:nvPr/>
        </p:nvSpPr>
        <p:spPr>
          <a:xfrm>
            <a:off x="838201" y="365125"/>
            <a:ext cx="3715692" cy="189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000" b="1" i="0" u="none" strike="noStrike" cap="none" dirty="0" err="1">
                <a:solidFill>
                  <a:srgbClr val="034DA2"/>
                </a:solidFill>
                <a:latin typeface="Play"/>
                <a:ea typeface="Play"/>
                <a:cs typeface="Play"/>
                <a:sym typeface="Play"/>
              </a:rPr>
              <a:t>Crucial</a:t>
            </a:r>
            <a:r>
              <a:rPr lang="pl-PL" sz="4000" b="1" i="0" u="none" strike="noStrike" cap="none" dirty="0">
                <a:solidFill>
                  <a:srgbClr val="034DA2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r>
              <a:rPr lang="pl-PL" sz="4000" b="1" i="0" u="none" strike="noStrike" cap="none" dirty="0" err="1">
                <a:solidFill>
                  <a:srgbClr val="034DA2"/>
                </a:solidFill>
                <a:latin typeface="Play"/>
                <a:ea typeface="Play"/>
                <a:cs typeface="Play"/>
                <a:sym typeface="Play"/>
              </a:rPr>
              <a:t>areas</a:t>
            </a:r>
            <a:r>
              <a:rPr lang="pl-PL" sz="4000" b="1" i="0" u="none" strike="noStrike" cap="none" dirty="0">
                <a:solidFill>
                  <a:srgbClr val="034DA2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r>
              <a:rPr lang="pl-PL" sz="4000" b="1" i="0" u="none" strike="noStrike" cap="none" dirty="0" err="1">
                <a:solidFill>
                  <a:srgbClr val="034DA2"/>
                </a:solidFill>
                <a:latin typeface="Play"/>
                <a:ea typeface="Play"/>
                <a:cs typeface="Play"/>
                <a:sym typeface="Play"/>
              </a:rPr>
              <a:t>covered</a:t>
            </a:r>
            <a:r>
              <a:rPr lang="pl-PL" sz="4000" b="1" i="0" u="none" strike="noStrike" cap="none" dirty="0">
                <a:solidFill>
                  <a:srgbClr val="034DA2"/>
                </a:solidFill>
                <a:latin typeface="Play"/>
                <a:ea typeface="Play"/>
                <a:cs typeface="Play"/>
                <a:sym typeface="Play"/>
              </a:rPr>
              <a:t> by the TEDI </a:t>
            </a:r>
            <a:r>
              <a:rPr lang="pl-PL" sz="4000" b="1" i="0" u="none" strike="noStrike" cap="none" dirty="0" err="1">
                <a:solidFill>
                  <a:srgbClr val="034DA2"/>
                </a:solidFill>
                <a:latin typeface="Play"/>
                <a:ea typeface="Play"/>
                <a:cs typeface="Play"/>
                <a:sym typeface="Play"/>
              </a:rPr>
              <a:t>project</a:t>
            </a:r>
            <a:endParaRPr sz="4000" dirty="0"/>
          </a:p>
        </p:txBody>
      </p:sp>
      <p:sp>
        <p:nvSpPr>
          <p:cNvPr id="108" name="Google Shape;108;p3"/>
          <p:cNvSpPr txBox="1">
            <a:spLocks noGrp="1"/>
          </p:cNvSpPr>
          <p:nvPr>
            <p:ph type="body" idx="1"/>
          </p:nvPr>
        </p:nvSpPr>
        <p:spPr>
          <a:xfrm>
            <a:off x="838199" y="2904101"/>
            <a:ext cx="3822189" cy="3742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pl-PL" sz="2000" b="1"/>
              <a:t>International collaboration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pl-PL" sz="2000" b="1"/>
              <a:t>Teamwork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pl-PL" sz="2000" b="1"/>
              <a:t>Interdisciplinarity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pl-PL" sz="2000" b="1"/>
              <a:t>Digitalization</a:t>
            </a:r>
            <a:endParaRPr/>
          </a:p>
        </p:txBody>
      </p:sp>
      <p:pic>
        <p:nvPicPr>
          <p:cNvPr id="4" name="Google Shape;93;p1">
            <a:hlinkClick r:id="rId4"/>
            <a:extLst>
              <a:ext uri="{FF2B5EF4-FFF2-40B4-BE49-F238E27FC236}">
                <a16:creationId xmlns:a16="http://schemas.microsoft.com/office/drawing/2014/main" id="{B22820DD-5E8A-393C-F426-E176F910001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980" y="5861900"/>
            <a:ext cx="900000" cy="9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4"/>
          <p:cNvSpPr/>
          <p:nvPr/>
        </p:nvSpPr>
        <p:spPr>
          <a:xfrm>
            <a:off x="29068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1060453" y="1264727"/>
            <a:ext cx="7298362" cy="77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DA2"/>
              </a:buClr>
              <a:buSzPts val="4000"/>
              <a:buFont typeface="Play"/>
              <a:buNone/>
            </a:pPr>
            <a:r>
              <a:rPr lang="pl-PL" sz="4000" b="1" dirty="0">
                <a:solidFill>
                  <a:srgbClr val="034DA2"/>
                </a:solidFill>
              </a:rPr>
              <a:t>International Collaboration</a:t>
            </a:r>
            <a:endParaRPr sz="4000" dirty="0">
              <a:solidFill>
                <a:srgbClr val="034DA2"/>
              </a:solidFill>
            </a:endParaRPr>
          </a:p>
        </p:txBody>
      </p:sp>
      <p:grpSp>
        <p:nvGrpSpPr>
          <p:cNvPr id="117" name="Google Shape;117;p4"/>
          <p:cNvGrpSpPr/>
          <p:nvPr/>
        </p:nvGrpSpPr>
        <p:grpSpPr>
          <a:xfrm flipH="1">
            <a:off x="8387883" y="-1"/>
            <a:ext cx="3832880" cy="2876136"/>
            <a:chOff x="-305" y="-1"/>
            <a:chExt cx="3832880" cy="2876136"/>
          </a:xfrm>
        </p:grpSpPr>
        <p:sp>
          <p:nvSpPr>
            <p:cNvPr id="118" name="Google Shape;118;p4"/>
            <p:cNvSpPr/>
            <p:nvPr/>
          </p:nvSpPr>
          <p:spPr>
            <a:xfrm>
              <a:off x="305" y="1"/>
              <a:ext cx="3815424" cy="2653659"/>
            </a:xfrm>
            <a:custGeom>
              <a:avLst/>
              <a:gdLst/>
              <a:ahLst/>
              <a:cxnLst/>
              <a:rect l="l" t="t" r="r" b="b"/>
              <a:pathLst>
                <a:path w="3815424" h="2653659" extrusionOk="0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4EA72E">
                    <a:alpha val="9803"/>
                  </a:srgbClr>
                </a:gs>
                <a:gs pos="85000">
                  <a:srgbClr val="156082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05" y="-1"/>
              <a:ext cx="3815424" cy="2653660"/>
            </a:xfrm>
            <a:custGeom>
              <a:avLst/>
              <a:gdLst/>
              <a:ahLst/>
              <a:cxnLst/>
              <a:rect l="l" t="t" r="r" b="b"/>
              <a:pathLst>
                <a:path w="3815424" h="2653660" extrusionOk="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4EA72E">
                    <a:alpha val="9803"/>
                  </a:srgbClr>
                </a:gs>
                <a:gs pos="85000">
                  <a:srgbClr val="156082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-305" y="1"/>
              <a:ext cx="3815986" cy="2675935"/>
            </a:xfrm>
            <a:custGeom>
              <a:avLst/>
              <a:gdLst/>
              <a:ahLst/>
              <a:cxnLst/>
              <a:rect l="l" t="t" r="r" b="b"/>
              <a:pathLst>
                <a:path w="3815986" h="2675935" extrusionOk="0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4EA72E">
                    <a:alpha val="9803"/>
                  </a:srgbClr>
                </a:gs>
                <a:gs pos="85000">
                  <a:srgbClr val="156082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305" y="-1"/>
              <a:ext cx="3832270" cy="2876136"/>
            </a:xfrm>
            <a:custGeom>
              <a:avLst/>
              <a:gdLst/>
              <a:ahLst/>
              <a:cxnLst/>
              <a:rect l="l" t="t" r="r" b="b"/>
              <a:pathLst>
                <a:path w="3832270" h="2876136" extrusionOk="0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4EA72E">
                    <a:alpha val="9803"/>
                  </a:srgbClr>
                </a:gs>
                <a:gs pos="85000">
                  <a:srgbClr val="156082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2" name="Google Shape;122;p4" descr="Kaunas University of Technology – ArtIST and Innovation | Erasmus+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15585" y="3537864"/>
            <a:ext cx="2601998" cy="1300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4" descr="Obraz zawierający Czcionka, Grafika, zrzut ekranu, projekt graficzny&#10;&#10;Opis wygenerowany automatyczni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32789" y="2771010"/>
            <a:ext cx="5610232" cy="2580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4" descr="Universidad de Ovied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13606" y="3429000"/>
            <a:ext cx="3986203" cy="1594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93;p1">
            <a:hlinkClick r:id="rId6"/>
            <a:extLst>
              <a:ext uri="{FF2B5EF4-FFF2-40B4-BE49-F238E27FC236}">
                <a16:creationId xmlns:a16="http://schemas.microsoft.com/office/drawing/2014/main" id="{DE97F6F7-425F-AEF5-9FED-D9CAFB2AA9E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980" y="5861900"/>
            <a:ext cx="900000" cy="9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"/>
          <p:cNvSpPr/>
          <p:nvPr/>
        </p:nvSpPr>
        <p:spPr>
          <a:xfrm>
            <a:off x="3049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5" descr="Obraz zawierający ubrania, osoba, meble, dziewczyna&#10;&#10;Opis wygenerowany automatycznie"/>
          <p:cNvPicPr preferRelativeResize="0"/>
          <p:nvPr/>
        </p:nvPicPr>
        <p:blipFill rotWithShape="1">
          <a:blip r:embed="rId3">
            <a:alphaModFix/>
          </a:blip>
          <a:srcRect l="7476" r="3693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5"/>
          <p:cNvSpPr/>
          <p:nvPr/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6862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5"/>
          <p:cNvSpPr txBox="1"/>
          <p:nvPr/>
        </p:nvSpPr>
        <p:spPr>
          <a:xfrm>
            <a:off x="838200" y="365125"/>
            <a:ext cx="3822189" cy="189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DA2"/>
              </a:buClr>
              <a:buSzPts val="4000"/>
              <a:buFont typeface="Play"/>
              <a:buNone/>
            </a:pPr>
            <a:r>
              <a:rPr lang="pl-PL" sz="4000" b="1" i="0" u="none" strike="noStrike" cap="none" dirty="0" err="1">
                <a:solidFill>
                  <a:srgbClr val="034DA2"/>
                </a:solidFill>
                <a:latin typeface="Play"/>
                <a:ea typeface="Play"/>
                <a:cs typeface="Play"/>
                <a:sym typeface="Play"/>
              </a:rPr>
              <a:t>Teamwork</a:t>
            </a:r>
            <a:endParaRPr sz="4000" dirty="0"/>
          </a:p>
        </p:txBody>
      </p:sp>
      <p:sp>
        <p:nvSpPr>
          <p:cNvPr id="133" name="Google Shape;133;p5"/>
          <p:cNvSpPr txBox="1">
            <a:spLocks noGrp="1"/>
          </p:cNvSpPr>
          <p:nvPr>
            <p:ph type="body" idx="1"/>
          </p:nvPr>
        </p:nvSpPr>
        <p:spPr>
          <a:xfrm>
            <a:off x="838200" y="2434201"/>
            <a:ext cx="3822189" cy="3742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pl-PL" sz="2000" b="1" dirty="0"/>
              <a:t>Team-</a:t>
            </a:r>
            <a:r>
              <a:rPr lang="pl-PL" sz="2000" b="1" dirty="0" err="1"/>
              <a:t>oriented</a:t>
            </a:r>
            <a:r>
              <a:rPr lang="pl-PL" sz="2000" b="1" dirty="0"/>
              <a:t> development of </a:t>
            </a:r>
            <a:r>
              <a:rPr lang="pl-PL" sz="2000" b="1" dirty="0" err="1"/>
              <a:t>didactic</a:t>
            </a:r>
            <a:r>
              <a:rPr lang="pl-PL" sz="2000" b="1" dirty="0"/>
              <a:t> materials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pl-PL" sz="2000" b="1" dirty="0"/>
              <a:t>Team-</a:t>
            </a:r>
            <a:r>
              <a:rPr lang="pl-PL" sz="2000" b="1" dirty="0" err="1"/>
              <a:t>oriented</a:t>
            </a:r>
            <a:r>
              <a:rPr lang="pl-PL" sz="2000" b="1" dirty="0"/>
              <a:t> development of </a:t>
            </a:r>
            <a:r>
              <a:rPr lang="pl-PL" sz="2000" b="1" dirty="0" err="1"/>
              <a:t>training</a:t>
            </a:r>
            <a:r>
              <a:rPr lang="pl-PL" sz="2000" b="1" dirty="0"/>
              <a:t> </a:t>
            </a:r>
            <a:r>
              <a:rPr lang="pl-PL" sz="2000" b="1" dirty="0" err="1"/>
              <a:t>outputs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pl-PL" sz="2000" b="1" dirty="0"/>
              <a:t>Team </a:t>
            </a:r>
            <a:r>
              <a:rPr lang="pl-PL" sz="2000" b="1" dirty="0" err="1"/>
              <a:t>work</a:t>
            </a:r>
            <a:r>
              <a:rPr lang="pl-PL" sz="2000" b="1" dirty="0"/>
              <a:t> </a:t>
            </a:r>
            <a:r>
              <a:rPr lang="pl-PL" sz="2000" b="1" dirty="0" err="1"/>
              <a:t>at</a:t>
            </a:r>
            <a:r>
              <a:rPr lang="pl-PL" sz="2000" b="1" dirty="0"/>
              <a:t> </a:t>
            </a:r>
            <a:r>
              <a:rPr lang="pl-PL" sz="2000" b="1" dirty="0" err="1"/>
              <a:t>all</a:t>
            </a:r>
            <a:r>
              <a:rPr lang="pl-PL" sz="2000" b="1" dirty="0"/>
              <a:t> </a:t>
            </a:r>
            <a:r>
              <a:rPr lang="pl-PL" sz="2000" b="1" dirty="0" err="1"/>
              <a:t>levels</a:t>
            </a:r>
            <a:r>
              <a:rPr lang="pl-PL" sz="2000" b="1" dirty="0"/>
              <a:t> of the TEDI </a:t>
            </a:r>
            <a:r>
              <a:rPr lang="pl-PL" sz="2000" b="1" dirty="0" err="1"/>
              <a:t>project</a:t>
            </a:r>
            <a:endParaRPr dirty="0"/>
          </a:p>
        </p:txBody>
      </p:sp>
      <p:pic>
        <p:nvPicPr>
          <p:cNvPr id="4" name="Google Shape;93;p1">
            <a:hlinkClick r:id="rId4"/>
            <a:extLst>
              <a:ext uri="{FF2B5EF4-FFF2-40B4-BE49-F238E27FC236}">
                <a16:creationId xmlns:a16="http://schemas.microsoft.com/office/drawing/2014/main" id="{A5EB755D-2587-E38A-0013-FF85C2912C6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980" y="5861900"/>
            <a:ext cx="900000" cy="9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"/>
          <p:cNvSpPr/>
          <p:nvPr/>
        </p:nvSpPr>
        <p:spPr>
          <a:xfrm>
            <a:off x="3049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Google Shape;139;p6" descr="Oil refinery against blue sky"/>
          <p:cNvPicPr preferRelativeResize="0"/>
          <p:nvPr/>
        </p:nvPicPr>
        <p:blipFill rotWithShape="1">
          <a:blip r:embed="rId3">
            <a:alphaModFix/>
          </a:blip>
          <a:srcRect l="14482" r="6205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6"/>
          <p:cNvSpPr/>
          <p:nvPr/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6862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6"/>
          <p:cNvSpPr txBox="1"/>
          <p:nvPr/>
        </p:nvSpPr>
        <p:spPr>
          <a:xfrm>
            <a:off x="680430" y="-183903"/>
            <a:ext cx="6029400" cy="18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DA2"/>
              </a:buClr>
              <a:buSzPts val="4000"/>
              <a:buFont typeface="Play"/>
              <a:buNone/>
            </a:pPr>
            <a:r>
              <a:rPr lang="pl-PL" sz="4000" b="1" i="0" u="none" strike="noStrike" cap="none" dirty="0" err="1">
                <a:solidFill>
                  <a:srgbClr val="034DA2"/>
                </a:solidFill>
                <a:latin typeface="Play"/>
                <a:ea typeface="Play"/>
                <a:cs typeface="Play"/>
                <a:sym typeface="Play"/>
              </a:rPr>
              <a:t>Interdisciplinarity</a:t>
            </a:r>
            <a:endParaRPr sz="4000" dirty="0"/>
          </a:p>
        </p:txBody>
      </p:sp>
      <p:sp>
        <p:nvSpPr>
          <p:cNvPr id="142" name="Google Shape;142;p6"/>
          <p:cNvSpPr txBox="1">
            <a:spLocks noGrp="1"/>
          </p:cNvSpPr>
          <p:nvPr>
            <p:ph type="body" idx="1"/>
          </p:nvPr>
        </p:nvSpPr>
        <p:spPr>
          <a:xfrm>
            <a:off x="755964" y="1319674"/>
            <a:ext cx="6116785" cy="421865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22000"/>
                  <a:lumMod val="0"/>
                  <a:lumOff val="10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l-PL" b="1" dirty="0"/>
              <a:t>   </a:t>
            </a:r>
            <a:r>
              <a:rPr lang="pl-PL" b="1" dirty="0" err="1"/>
              <a:t>Common</a:t>
            </a:r>
            <a:r>
              <a:rPr lang="pl-PL" b="1" dirty="0"/>
              <a:t> </a:t>
            </a:r>
            <a:r>
              <a:rPr lang="pl-PL" b="1" dirty="0" err="1"/>
              <a:t>areas</a:t>
            </a:r>
            <a:r>
              <a:rPr lang="pl-PL" b="1" dirty="0"/>
              <a:t> of </a:t>
            </a:r>
            <a:r>
              <a:rPr lang="pl-PL" b="1" dirty="0" err="1"/>
              <a:t>mechanical</a:t>
            </a:r>
            <a:r>
              <a:rPr lang="pl-PL" b="1" dirty="0"/>
              <a:t> and </a:t>
            </a:r>
            <a:r>
              <a:rPr lang="pl-PL" b="1" dirty="0" err="1"/>
              <a:t>civil</a:t>
            </a:r>
            <a:r>
              <a:rPr lang="pl-PL" b="1" dirty="0"/>
              <a:t> engineering</a:t>
            </a:r>
            <a:endParaRPr b="1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l-PL" b="1" dirty="0"/>
              <a:t>Materials </a:t>
            </a:r>
            <a:r>
              <a:rPr lang="pl-PL" b="1" dirty="0" err="1"/>
              <a:t>characterization</a:t>
            </a:r>
            <a:endParaRPr b="1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l-PL" b="1" dirty="0" err="1"/>
              <a:t>Alloys</a:t>
            </a:r>
            <a:r>
              <a:rPr lang="pl-PL" b="1" dirty="0"/>
              <a:t>, </a:t>
            </a:r>
            <a:r>
              <a:rPr lang="pl-PL" b="1" dirty="0" err="1"/>
              <a:t>polymers</a:t>
            </a:r>
            <a:r>
              <a:rPr lang="pl-PL" b="1" dirty="0"/>
              <a:t>, </a:t>
            </a:r>
            <a:r>
              <a:rPr lang="pl-PL" b="1" dirty="0" err="1"/>
              <a:t>ceramics</a:t>
            </a:r>
            <a:r>
              <a:rPr lang="pl-PL" b="1" dirty="0"/>
              <a:t>, etc.</a:t>
            </a:r>
            <a:endParaRPr b="1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l-PL" b="1" dirty="0" err="1"/>
              <a:t>Measurements</a:t>
            </a:r>
            <a:r>
              <a:rPr lang="pl-PL" b="1" dirty="0"/>
              <a:t> of </a:t>
            </a:r>
            <a:r>
              <a:rPr lang="pl-PL" b="1" dirty="0" err="1"/>
              <a:t>geometrical</a:t>
            </a:r>
            <a:r>
              <a:rPr lang="pl-PL" b="1" dirty="0"/>
              <a:t> </a:t>
            </a:r>
            <a:r>
              <a:rPr lang="pl-PL" b="1" dirty="0" err="1"/>
              <a:t>quantities</a:t>
            </a:r>
            <a:endParaRPr b="1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l-PL" b="1" dirty="0" err="1"/>
              <a:t>Measurements</a:t>
            </a:r>
            <a:r>
              <a:rPr lang="pl-PL" b="1" dirty="0"/>
              <a:t> of </a:t>
            </a:r>
            <a:r>
              <a:rPr lang="pl-PL" b="1" dirty="0" err="1"/>
              <a:t>vibrations</a:t>
            </a:r>
            <a:endParaRPr b="1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l-PL" b="1" dirty="0" err="1"/>
              <a:t>Identification</a:t>
            </a:r>
            <a:r>
              <a:rPr lang="pl-PL" b="1" dirty="0"/>
              <a:t> of </a:t>
            </a:r>
            <a:r>
              <a:rPr lang="pl-PL" b="1" dirty="0" err="1"/>
              <a:t>defects</a:t>
            </a:r>
            <a:r>
              <a:rPr lang="pl-PL" b="1" dirty="0"/>
              <a:t> and </a:t>
            </a:r>
            <a:r>
              <a:rPr lang="pl-PL" b="1" dirty="0" err="1"/>
              <a:t>reliability</a:t>
            </a:r>
            <a:endParaRPr b="1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l-PL" b="1" dirty="0"/>
              <a:t>Product development in </a:t>
            </a:r>
            <a:r>
              <a:rPr lang="pl-PL" b="1" dirty="0" err="1"/>
              <a:t>complex</a:t>
            </a:r>
            <a:r>
              <a:rPr lang="pl-PL" b="1" dirty="0"/>
              <a:t> </a:t>
            </a:r>
            <a:r>
              <a:rPr lang="pl-PL" b="1" dirty="0" err="1"/>
              <a:t>systems</a:t>
            </a:r>
            <a:r>
              <a:rPr lang="pl-PL" b="1" dirty="0"/>
              <a:t> </a:t>
            </a:r>
            <a:r>
              <a:rPr lang="pl-PL" b="1" dirty="0" err="1"/>
              <a:t>such</a:t>
            </a:r>
            <a:r>
              <a:rPr lang="pl-PL" b="1" dirty="0"/>
              <a:t> as wind </a:t>
            </a:r>
            <a:r>
              <a:rPr lang="pl-PL" b="1" dirty="0" err="1"/>
              <a:t>turbines</a:t>
            </a:r>
            <a:r>
              <a:rPr lang="pl-PL" b="1" dirty="0"/>
              <a:t>, </a:t>
            </a:r>
            <a:r>
              <a:rPr lang="pl-PL" b="1" dirty="0" err="1"/>
              <a:t>construction</a:t>
            </a:r>
            <a:r>
              <a:rPr lang="pl-PL" b="1" dirty="0"/>
              <a:t> </a:t>
            </a:r>
            <a:r>
              <a:rPr lang="pl-PL" b="1" dirty="0" err="1"/>
              <a:t>machines</a:t>
            </a:r>
            <a:r>
              <a:rPr lang="pl-PL" b="1" dirty="0"/>
              <a:t>, </a:t>
            </a:r>
            <a:r>
              <a:rPr lang="pl-PL" b="1" dirty="0" err="1"/>
              <a:t>tools</a:t>
            </a:r>
            <a:endParaRPr b="1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l-PL" b="1" dirty="0"/>
              <a:t>Manufacturing and development of </a:t>
            </a:r>
            <a:r>
              <a:rPr lang="pl-PL" b="1" dirty="0" err="1"/>
              <a:t>machines</a:t>
            </a:r>
            <a:r>
              <a:rPr lang="pl-PL" b="1" dirty="0"/>
              <a:t>, </a:t>
            </a:r>
            <a:r>
              <a:rPr lang="pl-PL" b="1" dirty="0" err="1"/>
              <a:t>tools</a:t>
            </a:r>
            <a:r>
              <a:rPr lang="pl-PL" b="1" dirty="0"/>
              <a:t> and </a:t>
            </a:r>
            <a:r>
              <a:rPr lang="pl-PL" b="1" dirty="0" err="1"/>
              <a:t>construction</a:t>
            </a:r>
            <a:r>
              <a:rPr lang="pl-PL" b="1" dirty="0"/>
              <a:t> </a:t>
            </a:r>
            <a:r>
              <a:rPr lang="pl-PL" b="1" dirty="0" err="1"/>
              <a:t>elements</a:t>
            </a:r>
            <a:r>
              <a:rPr lang="pl-PL" b="1" dirty="0"/>
              <a:t> on the </a:t>
            </a:r>
            <a:r>
              <a:rPr lang="pl-PL" b="1" dirty="0" err="1"/>
              <a:t>basis</a:t>
            </a:r>
            <a:r>
              <a:rPr lang="pl-PL" b="1" dirty="0"/>
              <a:t> of </a:t>
            </a:r>
            <a:r>
              <a:rPr lang="pl-PL" b="1" dirty="0" err="1"/>
              <a:t>mechanical</a:t>
            </a:r>
            <a:r>
              <a:rPr lang="pl-PL" b="1" dirty="0"/>
              <a:t> and </a:t>
            </a:r>
            <a:r>
              <a:rPr lang="pl-PL" b="1" dirty="0" err="1"/>
              <a:t>civil</a:t>
            </a:r>
            <a:r>
              <a:rPr lang="pl-PL" b="1" dirty="0"/>
              <a:t> </a:t>
            </a:r>
            <a:r>
              <a:rPr lang="pl-PL" b="1" dirty="0" err="1"/>
              <a:t>aspects</a:t>
            </a:r>
            <a:r>
              <a:rPr lang="pl-PL" b="1" dirty="0"/>
              <a:t> </a:t>
            </a:r>
            <a:r>
              <a:rPr lang="pl-PL" b="1" dirty="0" err="1"/>
              <a:t>analysis</a:t>
            </a:r>
            <a:endParaRPr b="1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l-PL" b="1" dirty="0"/>
              <a:t>CAD </a:t>
            </a:r>
            <a:r>
              <a:rPr lang="pl-PL" b="1" dirty="0" err="1"/>
              <a:t>methodology</a:t>
            </a:r>
            <a:endParaRPr b="1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l-PL" b="1" dirty="0"/>
              <a:t>CAM </a:t>
            </a:r>
            <a:r>
              <a:rPr lang="pl-PL" b="1" dirty="0" err="1"/>
              <a:t>methodology</a:t>
            </a:r>
            <a:endParaRPr b="1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l-PL" b="1" dirty="0" err="1"/>
              <a:t>Other</a:t>
            </a:r>
            <a:r>
              <a:rPr lang="pl-PL" b="1" dirty="0"/>
              <a:t> </a:t>
            </a:r>
            <a:r>
              <a:rPr lang="pl-PL" b="1" dirty="0" err="1"/>
              <a:t>computer</a:t>
            </a:r>
            <a:r>
              <a:rPr lang="pl-PL" b="1" dirty="0"/>
              <a:t> </a:t>
            </a:r>
            <a:r>
              <a:rPr lang="pl-PL" b="1" dirty="0" err="1"/>
              <a:t>aided</a:t>
            </a:r>
            <a:r>
              <a:rPr lang="pl-PL" b="1" dirty="0"/>
              <a:t> </a:t>
            </a:r>
            <a:r>
              <a:rPr lang="pl-PL" b="1" dirty="0" err="1"/>
              <a:t>areas</a:t>
            </a:r>
            <a:r>
              <a:rPr lang="pl-PL" b="1" dirty="0"/>
              <a:t> </a:t>
            </a:r>
            <a:r>
              <a:rPr lang="pl-PL" b="1" dirty="0" err="1"/>
              <a:t>methodologies</a:t>
            </a:r>
            <a:endParaRPr b="1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l-PL" b="1" dirty="0" err="1"/>
              <a:t>Procedures</a:t>
            </a:r>
            <a:r>
              <a:rPr lang="pl-PL" b="1" dirty="0"/>
              <a:t> </a:t>
            </a:r>
            <a:r>
              <a:rPr lang="pl-PL" b="1" dirty="0" err="1"/>
              <a:t>regarding</a:t>
            </a:r>
            <a:r>
              <a:rPr lang="pl-PL" b="1" dirty="0"/>
              <a:t> </a:t>
            </a:r>
            <a:r>
              <a:rPr lang="pl-PL" b="1" dirty="0" err="1"/>
              <a:t>safety</a:t>
            </a:r>
            <a:r>
              <a:rPr lang="pl-PL" b="1" dirty="0"/>
              <a:t> and </a:t>
            </a:r>
            <a:r>
              <a:rPr lang="pl-PL" b="1" dirty="0" err="1"/>
              <a:t>work</a:t>
            </a:r>
            <a:r>
              <a:rPr lang="pl-PL" b="1" dirty="0"/>
              <a:t> environment </a:t>
            </a:r>
            <a:r>
              <a:rPr lang="pl-PL" b="1" dirty="0" err="1"/>
              <a:t>conditions</a:t>
            </a:r>
            <a:endParaRPr b="1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l-PL" b="1" dirty="0" err="1"/>
              <a:t>Physics</a:t>
            </a:r>
            <a:r>
              <a:rPr lang="pl-PL" b="1" dirty="0"/>
              <a:t> of </a:t>
            </a:r>
            <a:r>
              <a:rPr lang="pl-PL" b="1" dirty="0" err="1"/>
              <a:t>processes</a:t>
            </a:r>
            <a:endParaRPr b="1" dirty="0"/>
          </a:p>
        </p:txBody>
      </p:sp>
      <p:pic>
        <p:nvPicPr>
          <p:cNvPr id="4" name="Google Shape;93;p1">
            <a:hlinkClick r:id="rId4"/>
            <a:extLst>
              <a:ext uri="{FF2B5EF4-FFF2-40B4-BE49-F238E27FC236}">
                <a16:creationId xmlns:a16="http://schemas.microsoft.com/office/drawing/2014/main" id="{8B8C39DD-8382-FB17-3BD7-88DFF8C343B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980" y="5861900"/>
            <a:ext cx="900000" cy="9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" name="Google Shape;149;p7" descr="Obraz zawierający sztuka, zrzut ekranu, obwód&#10;&#10;Opis wygenerowany automatycznie"/>
          <p:cNvPicPr preferRelativeResize="0"/>
          <p:nvPr/>
        </p:nvPicPr>
        <p:blipFill rotWithShape="1">
          <a:blip r:embed="rId3">
            <a:alphaModFix/>
          </a:blip>
          <a:srcRect l="6194" r="13085" b="1"/>
          <a:stretch/>
        </p:blipFill>
        <p:spPr>
          <a:xfrm>
            <a:off x="2519309" y="0"/>
            <a:ext cx="966964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7"/>
          <p:cNvSpPr/>
          <p:nvPr/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6862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7"/>
          <p:cNvSpPr txBox="1">
            <a:spLocks noGrp="1"/>
          </p:cNvSpPr>
          <p:nvPr>
            <p:ph type="title"/>
          </p:nvPr>
        </p:nvSpPr>
        <p:spPr>
          <a:xfrm>
            <a:off x="952228" y="743447"/>
            <a:ext cx="3973385" cy="805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DA2"/>
              </a:buClr>
              <a:buSzPts val="4400"/>
              <a:buFont typeface="Play"/>
              <a:buNone/>
            </a:pPr>
            <a:r>
              <a:rPr lang="pl-PL" sz="4000" b="1" dirty="0" err="1">
                <a:solidFill>
                  <a:srgbClr val="034DA2"/>
                </a:solidFill>
              </a:rPr>
              <a:t>Digitalization</a:t>
            </a:r>
            <a:endParaRPr sz="4000" dirty="0"/>
          </a:p>
        </p:txBody>
      </p:sp>
      <p:sp>
        <p:nvSpPr>
          <p:cNvPr id="152" name="Google Shape;152;p7"/>
          <p:cNvSpPr txBox="1"/>
          <p:nvPr/>
        </p:nvSpPr>
        <p:spPr>
          <a:xfrm>
            <a:off x="946150" y="2292847"/>
            <a:ext cx="397338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l-PL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Digital tools usage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l-PL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Computer-aided methodologies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l-PL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On-line learning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l-PL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Inclusiveness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oogle Shape;93;p1">
            <a:hlinkClick r:id="rId4"/>
            <a:extLst>
              <a:ext uri="{FF2B5EF4-FFF2-40B4-BE49-F238E27FC236}">
                <a16:creationId xmlns:a16="http://schemas.microsoft.com/office/drawing/2014/main" id="{52CDEB7C-8DAD-DC1B-4C4B-DE2E577FE27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980" y="5861900"/>
            <a:ext cx="900000" cy="9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"/>
          <p:cNvSpPr/>
          <p:nvPr/>
        </p:nvSpPr>
        <p:spPr>
          <a:xfrm>
            <a:off x="3049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8" descr="Obraz zawierający książka, meble, ilustracja&#10;&#10;Opis wygenerowany automatycznie"/>
          <p:cNvPicPr preferRelativeResize="0"/>
          <p:nvPr/>
        </p:nvPicPr>
        <p:blipFill rotWithShape="1">
          <a:blip r:embed="rId3">
            <a:alphaModFix/>
          </a:blip>
          <a:srcRect l="14272" r="5008" b="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8"/>
          <p:cNvSpPr/>
          <p:nvPr/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6862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4132152" cy="189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DA2"/>
              </a:buClr>
              <a:buSzPts val="4000"/>
              <a:buFont typeface="Play"/>
              <a:buNone/>
            </a:pPr>
            <a:r>
              <a:rPr lang="pl-PL" sz="4000" b="1" dirty="0" err="1">
                <a:solidFill>
                  <a:srgbClr val="034DA2"/>
                </a:solidFill>
              </a:rPr>
              <a:t>Main</a:t>
            </a:r>
            <a:r>
              <a:rPr lang="pl-PL" sz="4000" b="1" dirty="0">
                <a:solidFill>
                  <a:srgbClr val="034DA2"/>
                </a:solidFill>
              </a:rPr>
              <a:t> </a:t>
            </a:r>
            <a:r>
              <a:rPr lang="pl-PL" sz="4000" b="1" dirty="0" err="1">
                <a:solidFill>
                  <a:srgbClr val="034DA2"/>
                </a:solidFill>
              </a:rPr>
              <a:t>activities</a:t>
            </a:r>
            <a:r>
              <a:rPr lang="pl-PL" sz="4000" b="1" dirty="0">
                <a:solidFill>
                  <a:srgbClr val="034DA2"/>
                </a:solidFill>
              </a:rPr>
              <a:t> of the TEDI </a:t>
            </a:r>
            <a:r>
              <a:rPr lang="pl-PL" sz="4000" b="1" dirty="0" err="1">
                <a:solidFill>
                  <a:srgbClr val="034DA2"/>
                </a:solidFill>
              </a:rPr>
              <a:t>project</a:t>
            </a:r>
            <a:endParaRPr sz="4000" b="1" dirty="0">
              <a:solidFill>
                <a:srgbClr val="034DA2"/>
              </a:solidFill>
            </a:endParaRPr>
          </a:p>
        </p:txBody>
      </p:sp>
      <p:sp>
        <p:nvSpPr>
          <p:cNvPr id="162" name="Google Shape;162;p8"/>
          <p:cNvSpPr txBox="1">
            <a:spLocks noGrp="1"/>
          </p:cNvSpPr>
          <p:nvPr>
            <p:ph type="body" idx="1"/>
          </p:nvPr>
        </p:nvSpPr>
        <p:spPr>
          <a:xfrm>
            <a:off x="838200" y="2434201"/>
            <a:ext cx="3822189" cy="3742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pl-PL" sz="2000" b="1"/>
              <a:t>Preparation of learning contents and dissemination contents </a:t>
            </a:r>
            <a:br>
              <a:rPr lang="pl-PL" sz="2000" b="1"/>
            </a:br>
            <a:r>
              <a:rPr lang="pl-PL" sz="2000" b="1"/>
              <a:t>and methodologies</a:t>
            </a:r>
            <a:endParaRPr sz="2000" b="1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pl-PL" sz="2000" b="1"/>
              <a:t>Launching 3 separate pilot trainings that consists of on-line and stationary part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pl-PL" sz="2000" b="1"/>
              <a:t>Launching 1 on-line pilot training</a:t>
            </a:r>
            <a:endParaRPr sz="2000" b="1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pl-PL" sz="2000" b="1"/>
              <a:t>Multiplier events organization</a:t>
            </a:r>
            <a:endParaRPr sz="2000" b="1"/>
          </a:p>
        </p:txBody>
      </p:sp>
      <p:pic>
        <p:nvPicPr>
          <p:cNvPr id="4" name="Google Shape;93;p1">
            <a:hlinkClick r:id="rId4"/>
            <a:extLst>
              <a:ext uri="{FF2B5EF4-FFF2-40B4-BE49-F238E27FC236}">
                <a16:creationId xmlns:a16="http://schemas.microsoft.com/office/drawing/2014/main" id="{0EB417D5-84A7-3851-DC6C-80E9868EF00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980" y="5861900"/>
            <a:ext cx="900000" cy="9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"/>
          <p:cNvSpPr/>
          <p:nvPr/>
        </p:nvSpPr>
        <p:spPr>
          <a:xfrm>
            <a:off x="3049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p9" descr="Obraz zawierający obuwie, grupa, tekst, ludzie&#10;&#10;Opis wygenerowany automatycznie"/>
          <p:cNvPicPr preferRelativeResize="0"/>
          <p:nvPr/>
        </p:nvPicPr>
        <p:blipFill rotWithShape="1">
          <a:blip r:embed="rId3">
            <a:alphaModFix/>
          </a:blip>
          <a:srcRect l="8982" r="10297" b="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9"/>
          <p:cNvSpPr/>
          <p:nvPr/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6862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DA2"/>
              </a:buClr>
              <a:buSzPts val="4000"/>
              <a:buFont typeface="Play"/>
              <a:buNone/>
            </a:pPr>
            <a:r>
              <a:rPr lang="pl-PL" sz="4000" b="1" dirty="0" err="1">
                <a:solidFill>
                  <a:srgbClr val="034DA2"/>
                </a:solidFill>
              </a:rPr>
              <a:t>Main</a:t>
            </a:r>
            <a:r>
              <a:rPr lang="pl-PL" sz="4000" b="1" dirty="0">
                <a:solidFill>
                  <a:srgbClr val="034DA2"/>
                </a:solidFill>
              </a:rPr>
              <a:t> </a:t>
            </a:r>
            <a:r>
              <a:rPr lang="pl-PL" sz="4000" b="1" dirty="0" err="1">
                <a:solidFill>
                  <a:srgbClr val="034DA2"/>
                </a:solidFill>
              </a:rPr>
              <a:t>results</a:t>
            </a:r>
            <a:r>
              <a:rPr lang="pl-PL" sz="4000" b="1" dirty="0">
                <a:solidFill>
                  <a:srgbClr val="034DA2"/>
                </a:solidFill>
              </a:rPr>
              <a:t> of the TEDI </a:t>
            </a:r>
            <a:r>
              <a:rPr lang="pl-PL" sz="4000" b="1" dirty="0" err="1">
                <a:solidFill>
                  <a:srgbClr val="034DA2"/>
                </a:solidFill>
              </a:rPr>
              <a:t>project</a:t>
            </a:r>
            <a:endParaRPr sz="4000" b="1" dirty="0">
              <a:solidFill>
                <a:srgbClr val="034DA2"/>
              </a:solidFill>
            </a:endParaRPr>
          </a:p>
        </p:txBody>
      </p:sp>
      <p:sp>
        <p:nvSpPr>
          <p:cNvPr id="172" name="Google Shape;172;p9"/>
          <p:cNvSpPr txBox="1">
            <a:spLocks noGrp="1"/>
          </p:cNvSpPr>
          <p:nvPr>
            <p:ph type="body" idx="1"/>
          </p:nvPr>
        </p:nvSpPr>
        <p:spPr>
          <a:xfrm>
            <a:off x="838200" y="2434201"/>
            <a:ext cx="3822189" cy="3742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3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l-PL" sz="1900" b="1"/>
              <a:t>An academic book and training materials</a:t>
            </a:r>
            <a:endParaRPr/>
          </a:p>
          <a:p>
            <a:pPr marL="228600" lvl="0" indent="-22863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l-PL" sz="1900" b="1"/>
              <a:t>E-learning materials developed on the basis of training contents</a:t>
            </a:r>
            <a:endParaRPr sz="1900" b="1"/>
          </a:p>
          <a:p>
            <a:pPr marL="228600" lvl="0" indent="-22863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l-PL" sz="1900" b="1"/>
              <a:t>Presentations, data and results worked out in the trainings</a:t>
            </a:r>
            <a:endParaRPr sz="1900" b="1"/>
          </a:p>
          <a:p>
            <a:pPr marL="228600" lvl="0" indent="-22863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l-PL" sz="1900" b="1"/>
              <a:t>Webpage</a:t>
            </a:r>
            <a:endParaRPr sz="1900" b="1"/>
          </a:p>
          <a:p>
            <a:pPr marL="228600" lvl="0" indent="-22863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l-PL" sz="1900" b="1"/>
              <a:t>Feedback methodology</a:t>
            </a:r>
            <a:endParaRPr sz="1900" b="1"/>
          </a:p>
          <a:p>
            <a:pPr marL="228600" lvl="0" indent="-22863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l-PL" sz="1900" b="1"/>
              <a:t>Multiplier events materials</a:t>
            </a:r>
            <a:endParaRPr/>
          </a:p>
          <a:p>
            <a:pPr marL="228600" lvl="0" indent="-22863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l-PL" sz="1900" b="1"/>
              <a:t>Newspaper and social media publications</a:t>
            </a:r>
            <a:endParaRPr sz="1900" b="1"/>
          </a:p>
        </p:txBody>
      </p:sp>
      <p:pic>
        <p:nvPicPr>
          <p:cNvPr id="4" name="Google Shape;93;p1">
            <a:hlinkClick r:id="rId4"/>
            <a:extLst>
              <a:ext uri="{FF2B5EF4-FFF2-40B4-BE49-F238E27FC236}">
                <a16:creationId xmlns:a16="http://schemas.microsoft.com/office/drawing/2014/main" id="{634D4B15-0349-2FF5-E7BB-A9CDCCF2EAE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980" y="5861900"/>
            <a:ext cx="900000" cy="9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504</Words>
  <Application>Microsoft Office PowerPoint</Application>
  <PresentationFormat>Panoramiczny</PresentationFormat>
  <Paragraphs>81</Paragraphs>
  <Slides>11</Slides>
  <Notes>11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5" baseType="lpstr">
      <vt:lpstr>Arial</vt:lpstr>
      <vt:lpstr>Play</vt:lpstr>
      <vt:lpstr>Arial</vt:lpstr>
      <vt:lpstr>Motyw pakietu Office</vt:lpstr>
      <vt:lpstr>TEDI: Teamwork-based education and digitalization as an approach for the interdisciplinary engineering training</vt:lpstr>
      <vt:lpstr>1st Project Meeting Agenda</vt:lpstr>
      <vt:lpstr>Prezentacja programu PowerPoint</vt:lpstr>
      <vt:lpstr>International Collaboration</vt:lpstr>
      <vt:lpstr>Prezentacja programu PowerPoint</vt:lpstr>
      <vt:lpstr>Prezentacja programu PowerPoint</vt:lpstr>
      <vt:lpstr>Digitalization</vt:lpstr>
      <vt:lpstr>Main activities of the TEDI project</vt:lpstr>
      <vt:lpstr>Main results of the TEDI project</vt:lpstr>
      <vt:lpstr>Slide topic (40 points)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TEDI: Teamwork-based education and digitalization as an approach for the interdisciplinary engineering training</dc:title>
  <dc:creator>Roman Wdowik</dc:creator>
  <cp:lastModifiedBy>Arkadiusz Surowiec</cp:lastModifiedBy>
  <cp:revision>3</cp:revision>
  <dcterms:created xsi:type="dcterms:W3CDTF">2024-08-04T09:26:53Z</dcterms:created>
  <dcterms:modified xsi:type="dcterms:W3CDTF">2024-09-23T19:21:00Z</dcterms:modified>
</cp:coreProperties>
</file>